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0" r:id="rId2"/>
    <p:sldId id="331" r:id="rId3"/>
    <p:sldId id="344" r:id="rId4"/>
    <p:sldId id="327" r:id="rId5"/>
    <p:sldId id="330" r:id="rId6"/>
    <p:sldId id="345" r:id="rId7"/>
    <p:sldId id="332" r:id="rId8"/>
    <p:sldId id="333" r:id="rId9"/>
    <p:sldId id="335" r:id="rId10"/>
    <p:sldId id="336" r:id="rId11"/>
    <p:sldId id="334" r:id="rId12"/>
    <p:sldId id="342" r:id="rId13"/>
    <p:sldId id="337" r:id="rId14"/>
    <p:sldId id="338" r:id="rId15"/>
    <p:sldId id="341" r:id="rId16"/>
    <p:sldId id="343" r:id="rId17"/>
    <p:sldId id="340" r:id="rId18"/>
    <p:sldId id="328" r:id="rId19"/>
    <p:sldId id="329" r:id="rId20"/>
    <p:sldId id="339" r:id="rId21"/>
  </p:sldIdLst>
  <p:sldSz cx="13444538" cy="7562850"/>
  <p:notesSz cx="9866313" cy="6735763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7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2" autoAdjust="0"/>
    <p:restoredTop sz="90984" autoAdjust="0"/>
  </p:normalViewPr>
  <p:slideViewPr>
    <p:cSldViewPr>
      <p:cViewPr varScale="1">
        <p:scale>
          <a:sx n="94" d="100"/>
          <a:sy n="94" d="100"/>
        </p:scale>
        <p:origin x="1074" y="102"/>
      </p:cViewPr>
      <p:guideLst>
        <p:guide orient="horz" pos="2880"/>
        <p:guide pos="27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3" d="100"/>
          <a:sy n="153" d="100"/>
        </p:scale>
        <p:origin x="293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5500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9349" y="0"/>
            <a:ext cx="4274035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r">
              <a:defRPr sz="1100">
                <a:uFillTx/>
              </a:defRPr>
            </a:lvl1pPr>
          </a:lstStyle>
          <a:p>
            <a:fld id="{8B6ABFD1-A3DE-43E0-8BEA-C8ECCDB0A65C}" type="datetimeFigureOut">
              <a:rPr lang="ko-KR" altLang="en-US" smtClean="0">
                <a:uFillTx/>
              </a:rPr>
              <a:t>2018-08-09</a:t>
            </a:fld>
            <a:endParaRPr lang="ko-KR" alt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37013" cy="227171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83146" tIns="41573" rIns="83146" bIns="41573" rtlCol="0" anchor="ctr"/>
          <a:lstStyle/>
          <a:p>
            <a:endParaRPr lang="ko-KR" alt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17" y="3242046"/>
            <a:ext cx="7891879" cy="2652454"/>
          </a:xfrm>
          <a:prstGeom prst="rect">
            <a:avLst/>
          </a:prstGeom>
        </p:spPr>
        <p:txBody>
          <a:bodyPr vert="horz" lIns="83146" tIns="41573" rIns="83146" bIns="41573" rtlCol="0"/>
          <a:lstStyle/>
          <a:p>
            <a:pPr lvl="0"/>
            <a:r>
              <a:rPr lang="en-US" altLang="ko-KR">
                <a:uFillTx/>
              </a:rPr>
              <a:t>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ko-KR" alt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97844"/>
            <a:ext cx="4275500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9349" y="6397844"/>
            <a:ext cx="4274035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r">
              <a:defRPr sz="1100">
                <a:uFillTx/>
              </a:defRPr>
            </a:lvl1pPr>
          </a:lstStyle>
          <a:p>
            <a:fld id="{B4D6A22E-F9FF-42EF-999B-5119DAB21D1D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94068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11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7996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912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4305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5479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1721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018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8615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427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5344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828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375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1214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269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5943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3712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6441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0500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7060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8342" y="2344483"/>
            <a:ext cx="1142785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682" y="4235198"/>
            <a:ext cx="94111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8/9/2018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>
            <a:spLocks/>
          </p:cNvSpPr>
          <p:nvPr/>
        </p:nvSpPr>
        <p:spPr>
          <a:xfrm>
            <a:off x="1545181" y="2920745"/>
            <a:ext cx="2899995" cy="64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17" name="bk object 17"/>
          <p:cNvSpPr>
            <a:spLocks/>
          </p:cNvSpPr>
          <p:nvPr/>
        </p:nvSpPr>
        <p:spPr>
          <a:xfrm>
            <a:off x="1651523" y="3777999"/>
            <a:ext cx="5311391" cy="423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8/9/2018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22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393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8/9/2018</a:t>
            </a:fld>
            <a:endParaRPr lang="en-US"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8/9/2018</a:t>
            </a:fld>
            <a:endParaRPr lang="en-US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8/9/2018</a:t>
            </a:fld>
            <a:endParaRPr lang="en-US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srgbClr val="FFFFFF"/>
            </a:duotone>
          </a:blip>
          <a:stretch>
            <a:fillRect/>
          </a:stretch>
        </p:blipFill>
        <p:spPr>
          <a:xfrm>
            <a:off x="12096175" y="6571367"/>
            <a:ext cx="1242444" cy="878387"/>
          </a:xfrm>
          <a:prstGeom prst="rect">
            <a:avLst/>
          </a:prstGeom>
        </p:spPr>
      </p:pic>
      <p:cxnSp>
        <p:nvCxnSpPr>
          <p:cNvPr id="7" name="직선 연결선[R] 6"/>
          <p:cNvCxnSpPr/>
          <p:nvPr userDrawn="1"/>
        </p:nvCxnSpPr>
        <p:spPr>
          <a:xfrm>
            <a:off x="738061" y="7027473"/>
            <a:ext cx="112164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 userDrawn="1"/>
        </p:nvGrpSpPr>
        <p:grpSpPr>
          <a:xfrm>
            <a:off x="533991" y="351622"/>
            <a:ext cx="900000" cy="39700"/>
            <a:chOff x="484243" y="251476"/>
            <a:chExt cx="1110970" cy="110628"/>
          </a:xfrm>
        </p:grpSpPr>
        <p:sp>
          <p:nvSpPr>
            <p:cNvPr id="9" name="직사각형 8"/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5"/>
            <a:ext cx="5470426" cy="692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2227" y="1739458"/>
            <a:ext cx="121000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25273" y="7002434"/>
            <a:ext cx="293001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222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8/9/2018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8006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4287" y="1359429"/>
            <a:ext cx="2895600" cy="2917536"/>
          </a:xfrm>
          <a:prstGeom prst="rect">
            <a:avLst/>
          </a:prstGeom>
        </p:spPr>
      </p:pic>
      <p:sp>
        <p:nvSpPr>
          <p:cNvPr id="3" name="텍스트 상자 5">
            <a:extLst>
              <a:ext uri="{FF2B5EF4-FFF2-40B4-BE49-F238E27FC236}">
                <a16:creationId xmlns:a16="http://schemas.microsoft.com/office/drawing/2014/main" id="{09683C1E-24EB-43D1-A3CF-D73CBCF47FA8}"/>
              </a:ext>
            </a:extLst>
          </p:cNvPr>
          <p:cNvSpPr txBox="1">
            <a:spLocks/>
          </p:cNvSpPr>
          <p:nvPr/>
        </p:nvSpPr>
        <p:spPr>
          <a:xfrm>
            <a:off x="1524637" y="4162425"/>
            <a:ext cx="10395263" cy="157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5900" b="1" u="sng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Variational</a:t>
            </a:r>
            <a:r>
              <a:rPr kumimoji="1" lang="en-US" altLang="ko-KR" sz="5900" b="1" u="sng" dirty="0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kumimoji="1" lang="en-US" altLang="ko-KR" sz="5900" b="1" u="sng" kern="12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+mj-lt"/>
                <a:ea typeface="+mj-ea"/>
                <a:cs typeface="+mj-cs"/>
              </a:rPr>
              <a:t>Autoencoders</a:t>
            </a:r>
            <a:endParaRPr kumimoji="1" lang="en-US" altLang="ko-KR" sz="5900" b="1" u="sng" kern="1200" dirty="0">
              <a:solidFill>
                <a:schemeClr val="bg1">
                  <a:lumMod val="50000"/>
                </a:schemeClr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764837" y="2264199"/>
            <a:ext cx="182880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72A4E-01F9-4093-8522-487BE5253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19900" y="6448425"/>
            <a:ext cx="1242444" cy="8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AF6F87-9E53-4746-A7B2-553EA94FD334}"/>
              </a:ext>
            </a:extLst>
          </p:cNvPr>
          <p:cNvSpPr txBox="1"/>
          <p:nvPr/>
        </p:nvSpPr>
        <p:spPr>
          <a:xfrm>
            <a:off x="11538474" y="163132"/>
            <a:ext cx="18020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‘18.08.05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송석정</a:t>
            </a:r>
          </a:p>
        </p:txBody>
      </p:sp>
    </p:spTree>
    <p:extLst>
      <p:ext uri="{BB962C8B-B14F-4D97-AF65-F5344CB8AC3E}">
        <p14:creationId xmlns:p14="http://schemas.microsoft.com/office/powerpoint/2010/main" val="125410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A4C2E9-5521-47AD-9529-FDA6A8A8D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7869" y="1266825"/>
            <a:ext cx="8414464" cy="5734050"/>
          </a:xfrm>
          <a:prstGeom prst="rect">
            <a:avLst/>
          </a:prstGeom>
        </p:spPr>
      </p:pic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3D23990D-B3D3-47D7-BB85-EB5ECDB8671F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Analytic Solution of D</a:t>
            </a:r>
            <a:r>
              <a:rPr kumimoji="1" lang="en-US" altLang="ko-KR" sz="2400" baseline="-250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KL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4F3FD9E-5F36-4D16-8795-BE4618B7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5106" y="1114425"/>
            <a:ext cx="7934325" cy="5334000"/>
          </a:xfrm>
          <a:prstGeom prst="rect">
            <a:avLst/>
          </a:prstGeom>
        </p:spPr>
      </p:pic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Analytic Solution of D</a:t>
            </a:r>
            <a:r>
              <a:rPr kumimoji="1" lang="en-US" altLang="ko-KR" sz="2400" baseline="-250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KL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28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Reparameterization Trick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5">
                <a:extLst>
                  <a:ext uri="{FF2B5EF4-FFF2-40B4-BE49-F238E27FC236}">
                    <a16:creationId xmlns:a16="http://schemas.microsoft.com/office/drawing/2014/main" id="{202D6B09-625D-4E1E-88E8-0A7946094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5869" y="1038225"/>
                <a:ext cx="10668000" cy="427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Tahoma" panose="020B0604030504040204" pitchFamily="34" charset="0"/>
                  </a:rPr>
                  <a:t>Alternative method for generating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  <m:t>𝑧</m:t>
                        </m:r>
                      </m:e>
                      <m:e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Tahoma" panose="020B0604030504040204" pitchFamily="34" charset="0"/>
                  </a:rPr>
                  <a:t>.</a:t>
                </a:r>
                <a:endParaRPr kumimoji="1"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텍스트 상자 5">
                <a:extLst>
                  <a:ext uri="{FF2B5EF4-FFF2-40B4-BE49-F238E27FC236}">
                    <a16:creationId xmlns:a16="http://schemas.microsoft.com/office/drawing/2014/main" id="{202D6B09-625D-4E1E-88E8-0A7946094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869" y="1038225"/>
                <a:ext cx="10668000" cy="427425"/>
              </a:xfrm>
              <a:prstGeom prst="rect">
                <a:avLst/>
              </a:prstGeom>
              <a:blipFill>
                <a:blip r:embed="rId3"/>
                <a:stretch>
                  <a:fillRect l="-629" b="-2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236FE225-82F3-4E2F-8631-EC935FCC8951}"/>
              </a:ext>
            </a:extLst>
          </p:cNvPr>
          <p:cNvGrpSpPr/>
          <p:nvPr/>
        </p:nvGrpSpPr>
        <p:grpSpPr>
          <a:xfrm>
            <a:off x="2375020" y="2181215"/>
            <a:ext cx="3711657" cy="1303242"/>
            <a:chOff x="1083469" y="1800225"/>
            <a:chExt cx="3711657" cy="13032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FFB83D5-4F53-4AB0-8EB5-C758363F977A}"/>
                    </a:ext>
                  </a:extLst>
                </p:cNvPr>
                <p:cNvSpPr txBox="1"/>
                <p:nvPr/>
              </p:nvSpPr>
              <p:spPr>
                <a:xfrm>
                  <a:off x="1083469" y="1800225"/>
                  <a:ext cx="3711657" cy="130324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altLang="ko-KR" b="0" dirty="0"/>
                </a:p>
                <a:p>
                  <a:endParaRPr lang="en-US" altLang="ko-KR" dirty="0"/>
                </a:p>
                <a:p>
                  <a:endParaRPr lang="en-US" altLang="ko-KR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where</m:t>
                        </m:r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(0,1)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FFB83D5-4F53-4AB0-8EB5-C758363F9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469" y="1800225"/>
                  <a:ext cx="3711657" cy="1303242"/>
                </a:xfrm>
                <a:prstGeom prst="rect">
                  <a:avLst/>
                </a:prstGeom>
                <a:blipFill>
                  <a:blip r:embed="rId4"/>
                  <a:stretch>
                    <a:fillRect b="-42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76EA8F2C-8332-4FD3-9399-0FDD646C02DB}"/>
                </a:ext>
              </a:extLst>
            </p:cNvPr>
            <p:cNvSpPr/>
            <p:nvPr/>
          </p:nvSpPr>
          <p:spPr>
            <a:xfrm>
              <a:off x="1769269" y="2318178"/>
              <a:ext cx="201771" cy="26733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4C19EE2-69F6-425D-9E99-3A99071DC7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4400"/>
          <a:stretch/>
        </p:blipFill>
        <p:spPr>
          <a:xfrm>
            <a:off x="2335590" y="4086225"/>
            <a:ext cx="4234279" cy="20229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90704A-B7FB-4CFD-804D-D492FEC79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869" y="2181215"/>
            <a:ext cx="5721160" cy="35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2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Final Objective Function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F9DB1A-82AD-42A7-8581-DE8CB66C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894" y="2532380"/>
            <a:ext cx="90487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Variational Auto-Encoder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16C679-C633-49C4-8606-6169B4D1B51F}"/>
              </a:ext>
            </a:extLst>
          </p:cNvPr>
          <p:cNvCxnSpPr/>
          <p:nvPr/>
        </p:nvCxnSpPr>
        <p:spPr>
          <a:xfrm>
            <a:off x="4114800" y="558800"/>
            <a:ext cx="0" cy="2032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BFED3D7E-6B03-4CEB-94CF-A461E9678BAC}"/>
              </a:ext>
            </a:extLst>
          </p:cNvPr>
          <p:cNvSpPr txBox="1">
            <a:spLocks/>
          </p:cNvSpPr>
          <p:nvPr/>
        </p:nvSpPr>
        <p:spPr>
          <a:xfrm>
            <a:off x="4207669" y="43587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Architecture</a:t>
            </a:r>
            <a:endParaRPr kumimoji="1" lang="ko-KR" altLang="en-US" sz="2400" baseline="-250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4D4EDB-D5E4-4A04-B7CA-B93D44B79C62}"/>
              </a:ext>
            </a:extLst>
          </p:cNvPr>
          <p:cNvGrpSpPr/>
          <p:nvPr/>
        </p:nvGrpSpPr>
        <p:grpSpPr>
          <a:xfrm>
            <a:off x="1083469" y="1190625"/>
            <a:ext cx="10972800" cy="5680990"/>
            <a:chOff x="1083469" y="1190625"/>
            <a:chExt cx="10972800" cy="56809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2DBD24A-2B6B-4DEE-858C-A9949D9FE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9669" y="1343025"/>
              <a:ext cx="10896600" cy="552859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0C71CF-5F0B-4AE8-A366-FF6A5382EC59}"/>
                </a:ext>
              </a:extLst>
            </p:cNvPr>
            <p:cNvSpPr/>
            <p:nvPr/>
          </p:nvSpPr>
          <p:spPr>
            <a:xfrm>
              <a:off x="1083469" y="1190625"/>
              <a:ext cx="175260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2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Variational Auto-Encoder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C1F490-A95E-461E-B17F-BC968460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34" y="1300506"/>
            <a:ext cx="11141869" cy="51594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2C920D1-592D-4BC5-B3ED-B735C56DA87E}"/>
              </a:ext>
            </a:extLst>
          </p:cNvPr>
          <p:cNvCxnSpPr/>
          <p:nvPr/>
        </p:nvCxnSpPr>
        <p:spPr>
          <a:xfrm>
            <a:off x="4114800" y="558800"/>
            <a:ext cx="0" cy="2032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텍스트 상자 5">
            <a:extLst>
              <a:ext uri="{FF2B5EF4-FFF2-40B4-BE49-F238E27FC236}">
                <a16:creationId xmlns:a16="http://schemas.microsoft.com/office/drawing/2014/main" id="{DF3FA485-13D4-4E9D-B9A9-B19C278A43BE}"/>
              </a:ext>
            </a:extLst>
          </p:cNvPr>
          <p:cNvSpPr txBox="1">
            <a:spLocks/>
          </p:cNvSpPr>
          <p:nvPr/>
        </p:nvSpPr>
        <p:spPr>
          <a:xfrm>
            <a:off x="4207669" y="43587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Loss function</a:t>
            </a:r>
            <a:endParaRPr kumimoji="1" lang="ko-KR" altLang="en-US" sz="2400" baseline="-250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6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Variational Auto-Encoder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FA59D0-B510-45F5-A979-B3FC6FAB4901}"/>
              </a:ext>
            </a:extLst>
          </p:cNvPr>
          <p:cNvCxnSpPr/>
          <p:nvPr/>
        </p:nvCxnSpPr>
        <p:spPr>
          <a:xfrm>
            <a:off x="4114800" y="558800"/>
            <a:ext cx="0" cy="2032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7B7627E0-106B-4DEE-8CFF-D670210A8B1A}"/>
              </a:ext>
            </a:extLst>
          </p:cNvPr>
          <p:cNvSpPr txBox="1">
            <a:spLocks/>
          </p:cNvSpPr>
          <p:nvPr/>
        </p:nvSpPr>
        <p:spPr>
          <a:xfrm>
            <a:off x="4207669" y="43587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Results</a:t>
            </a:r>
            <a:endParaRPr kumimoji="1" lang="ko-KR" altLang="en-US" sz="2400" baseline="-250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EABFF-10F9-4379-BA25-61EBEF6A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69" y="1213304"/>
            <a:ext cx="12113779" cy="51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Variational Auto-Encoder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FA59D0-B510-45F5-A979-B3FC6FAB4901}"/>
              </a:ext>
            </a:extLst>
          </p:cNvPr>
          <p:cNvCxnSpPr/>
          <p:nvPr/>
        </p:nvCxnSpPr>
        <p:spPr>
          <a:xfrm>
            <a:off x="4114800" y="558800"/>
            <a:ext cx="0" cy="2032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7B7627E0-106B-4DEE-8CFF-D670210A8B1A}"/>
              </a:ext>
            </a:extLst>
          </p:cNvPr>
          <p:cNvSpPr txBox="1">
            <a:spLocks/>
          </p:cNvSpPr>
          <p:nvPr/>
        </p:nvSpPr>
        <p:spPr>
          <a:xfrm>
            <a:off x="4207669" y="43587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Results</a:t>
            </a:r>
            <a:endParaRPr kumimoji="1" lang="ko-KR" altLang="en-US" sz="2400" baseline="-250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30E83D-A2FE-411A-A74C-B4AEB729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9" y="1322923"/>
            <a:ext cx="11277600" cy="491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Manifold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C45C2C-D11C-4424-BFE7-167E347F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94" y="1719262"/>
            <a:ext cx="10877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Generative model: Maximum Likelihood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상자 11"/>
              <p:cNvSpPr txBox="1"/>
              <p:nvPr/>
            </p:nvSpPr>
            <p:spPr>
              <a:xfrm>
                <a:off x="626269" y="1164743"/>
                <a:ext cx="5105400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We want to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dPr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𝑧</m:t>
                        </m:r>
                      </m:e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w.r.t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𝜃</m:t>
                    </m:r>
                  </m:oMath>
                </a14:m>
                <a:endParaRPr kumimoji="1" lang="en-US" altLang="ko-KR" sz="2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6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9" y="1164743"/>
                <a:ext cx="5105400" cy="461665"/>
              </a:xfrm>
              <a:prstGeom prst="rect">
                <a:avLst/>
              </a:prstGeom>
              <a:blipFill>
                <a:blip r:embed="rId3"/>
                <a:stretch>
                  <a:fillRect l="-1912" t="-9211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텍스트 상자 11">
            <a:extLst>
              <a:ext uri="{FF2B5EF4-FFF2-40B4-BE49-F238E27FC236}">
                <a16:creationId xmlns:a16="http://schemas.microsoft.com/office/drawing/2014/main" id="{99DAD603-2EE0-456F-8A54-78290020FCD3}"/>
              </a:ext>
            </a:extLst>
          </p:cNvPr>
          <p:cNvSpPr txBox="1"/>
          <p:nvPr/>
        </p:nvSpPr>
        <p:spPr>
          <a:xfrm>
            <a:off x="1029018" y="5456788"/>
            <a:ext cx="548640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Variational Inference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General family of methods for approximating complicated densities by a simpler lass of densities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669" y="230573"/>
            <a:ext cx="3790379" cy="418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1"/>
              <p:cNvSpPr txBox="1"/>
              <p:nvPr/>
            </p:nvSpPr>
            <p:spPr>
              <a:xfrm>
                <a:off x="1083469" y="1893614"/>
                <a:ext cx="3429000" cy="8585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kumimoji="1" lang="mr-IN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(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|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)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(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(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ko-KR" sz="2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69" y="1893614"/>
                <a:ext cx="3429000" cy="858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1"/>
              <p:cNvSpPr txBox="1"/>
              <p:nvPr/>
            </p:nvSpPr>
            <p:spPr>
              <a:xfrm>
                <a:off x="1083469" y="3400425"/>
                <a:ext cx="3810000" cy="121680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Evidence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)=</m:t>
                      </m:r>
                      <m:nary>
                        <m:naryPr>
                          <m:ctrlPr>
                            <a:rPr kumimoji="1" lang="is-I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</m:sub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𝑥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  <m:t>|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𝑧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kumimoji="1" lang="en-US" altLang="ko-KR" sz="24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d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</m:e>
                      </m:nary>
                    </m:oMath>
                  </m:oMathPara>
                </a14:m>
                <a:endParaRPr kumimoji="1" lang="en-US" altLang="ko-KR" sz="2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4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69" y="3400425"/>
                <a:ext cx="3810000" cy="1216808"/>
              </a:xfrm>
              <a:prstGeom prst="rect">
                <a:avLst/>
              </a:prstGeom>
              <a:blipFill>
                <a:blip r:embed="rId6"/>
                <a:stretch>
                  <a:fillRect l="-2560" t="-45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상자 11">
                <a:extLst>
                  <a:ext uri="{FF2B5EF4-FFF2-40B4-BE49-F238E27FC236}">
                    <a16:creationId xmlns:a16="http://schemas.microsoft.com/office/drawing/2014/main" id="{67B8864B-68DB-49B1-8830-8E371099747E}"/>
                  </a:ext>
                </a:extLst>
              </p:cNvPr>
              <p:cNvSpPr txBox="1"/>
              <p:nvPr/>
            </p:nvSpPr>
            <p:spPr>
              <a:xfrm>
                <a:off x="7473697" y="5686425"/>
                <a:ext cx="2781300" cy="49455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 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|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" name="텍스트 상자 11">
                <a:extLst>
                  <a:ext uri="{FF2B5EF4-FFF2-40B4-BE49-F238E27FC236}">
                    <a16:creationId xmlns:a16="http://schemas.microsoft.com/office/drawing/2014/main" id="{67B8864B-68DB-49B1-8830-8E371099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697" y="5686425"/>
                <a:ext cx="2781300" cy="494559"/>
              </a:xfrm>
              <a:prstGeom prst="rect">
                <a:avLst/>
              </a:prstGeom>
              <a:blipFill>
                <a:blip r:embed="rId7"/>
                <a:stretch>
                  <a:fillRect r="-877"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27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Kullback-Leibler</a:t>
            </a:r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Divergence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1"/>
              <p:cNvSpPr txBox="1"/>
              <p:nvPr/>
            </p:nvSpPr>
            <p:spPr>
              <a:xfrm>
                <a:off x="702469" y="1038225"/>
                <a:ext cx="9372600" cy="83099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R" altLang="en-US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두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kumimoji="1"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확률분포 사이의 차이를 나타내는 방법</a:t>
                </a:r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Distance</a:t>
                </a:r>
                <a:r>
                  <a:rPr kumimoji="1"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와 비슷하지만 엄밀히 말하면 다른 개념 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kumimoji="1"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kumimoji="1" lang="en-US" altLang="ko-KR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KL</a:t>
                </a:r>
                <a:r>
                  <a:rPr kumimoji="1"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(p||q)</a:t>
                </a:r>
                <a:r>
                  <a:rPr kumimoji="1"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와 </a:t>
                </a:r>
                <a:r>
                  <a:rPr kumimoji="1"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kumimoji="1" lang="en-US" altLang="ko-KR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KL</a:t>
                </a:r>
                <a:r>
                  <a:rPr kumimoji="1"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(q||p)</a:t>
                </a:r>
                <a:r>
                  <a:rPr kumimoji="1"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 다름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5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69" y="1038225"/>
                <a:ext cx="9372600" cy="830997"/>
              </a:xfrm>
              <a:prstGeom prst="rect">
                <a:avLst/>
              </a:prstGeom>
              <a:blipFill>
                <a:blip r:embed="rId3"/>
                <a:stretch>
                  <a:fillRect l="-975" t="-5109" b="-14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3182A33-C169-432A-90E0-ADD157CB7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069" y="5329316"/>
            <a:ext cx="4333875" cy="933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962390-A231-49AF-8ECF-D54B479A1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069" y="3419287"/>
            <a:ext cx="3867150" cy="990600"/>
          </a:xfrm>
          <a:prstGeom prst="rect">
            <a:avLst/>
          </a:prstGeom>
        </p:spPr>
      </p:pic>
      <p:sp>
        <p:nvSpPr>
          <p:cNvPr id="8" name="텍스트 상자 11">
            <a:extLst>
              <a:ext uri="{FF2B5EF4-FFF2-40B4-BE49-F238E27FC236}">
                <a16:creationId xmlns:a16="http://schemas.microsoft.com/office/drawing/2014/main" id="{90938B04-4CAE-4106-871C-2ECDB426715A}"/>
              </a:ext>
            </a:extLst>
          </p:cNvPr>
          <p:cNvSpPr txBox="1"/>
          <p:nvPr/>
        </p:nvSpPr>
        <p:spPr>
          <a:xfrm>
            <a:off x="3826669" y="2824084"/>
            <a:ext cx="55626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discrete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probability distributions, </a:t>
            </a:r>
          </a:p>
        </p:txBody>
      </p:sp>
      <p:sp>
        <p:nvSpPr>
          <p:cNvPr id="9" name="텍스트 상자 11">
            <a:extLst>
              <a:ext uri="{FF2B5EF4-FFF2-40B4-BE49-F238E27FC236}">
                <a16:creationId xmlns:a16="http://schemas.microsoft.com/office/drawing/2014/main" id="{5F390A52-94CF-4E0E-AE8B-3ACF9F78C207}"/>
              </a:ext>
            </a:extLst>
          </p:cNvPr>
          <p:cNvSpPr txBox="1"/>
          <p:nvPr/>
        </p:nvSpPr>
        <p:spPr>
          <a:xfrm>
            <a:off x="3826669" y="4543425"/>
            <a:ext cx="55626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continuous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probability distributions, </a:t>
            </a:r>
          </a:p>
        </p:txBody>
      </p:sp>
    </p:spTree>
    <p:extLst>
      <p:ext uri="{BB962C8B-B14F-4D97-AF65-F5344CB8AC3E}">
        <p14:creationId xmlns:p14="http://schemas.microsoft.com/office/powerpoint/2010/main" val="33190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The Variational Bound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01A1B-66B7-4661-8D4C-E841A2D11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5644" y="1038225"/>
            <a:ext cx="69532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Kullback-Leibler</a:t>
            </a:r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Divergence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2" name="텍스트 상자 11">
            <a:extLst>
              <a:ext uri="{FF2B5EF4-FFF2-40B4-BE49-F238E27FC236}">
                <a16:creationId xmlns:a16="http://schemas.microsoft.com/office/drawing/2014/main" id="{C8143557-3D0F-4638-9DC0-A87F77614FF7}"/>
              </a:ext>
            </a:extLst>
          </p:cNvPr>
          <p:cNvSpPr txBox="1"/>
          <p:nvPr/>
        </p:nvSpPr>
        <p:spPr>
          <a:xfrm>
            <a:off x="702469" y="1419225"/>
            <a:ext cx="191738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Motivation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7066C-5D70-4002-9C95-043FD3657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144" y="1800225"/>
            <a:ext cx="7334250" cy="1123950"/>
          </a:xfrm>
          <a:prstGeom prst="rect">
            <a:avLst/>
          </a:prstGeom>
        </p:spPr>
      </p:pic>
      <p:sp>
        <p:nvSpPr>
          <p:cNvPr id="13" name="텍스트 상자 11">
            <a:extLst>
              <a:ext uri="{FF2B5EF4-FFF2-40B4-BE49-F238E27FC236}">
                <a16:creationId xmlns:a16="http://schemas.microsoft.com/office/drawing/2014/main" id="{FA73F846-1292-4007-8597-76C0ED345962}"/>
              </a:ext>
            </a:extLst>
          </p:cNvPr>
          <p:cNvSpPr txBox="1"/>
          <p:nvPr/>
        </p:nvSpPr>
        <p:spPr>
          <a:xfrm>
            <a:off x="2491262" y="3273593"/>
            <a:ext cx="9866791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KL</a:t>
            </a:r>
            <a:r>
              <a:rPr kumimoji="1" lang="ko-KR" altLang="en-US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divergence can be interpreted as the expected extra message-length per datum that must be communicated if a code that is optimal for a given (wrong) distribution Q is used, compared to using a code based on the true distribution P</a:t>
            </a:r>
          </a:p>
        </p:txBody>
      </p:sp>
      <p:sp>
        <p:nvSpPr>
          <p:cNvPr id="14" name="텍스트 상자 11">
            <a:extLst>
              <a:ext uri="{FF2B5EF4-FFF2-40B4-BE49-F238E27FC236}">
                <a16:creationId xmlns:a16="http://schemas.microsoft.com/office/drawing/2014/main" id="{128D2307-AAC0-4796-AA23-D03FF98BCC83}"/>
              </a:ext>
            </a:extLst>
          </p:cNvPr>
          <p:cNvSpPr txBox="1"/>
          <p:nvPr/>
        </p:nvSpPr>
        <p:spPr>
          <a:xfrm>
            <a:off x="10684669" y="2362200"/>
            <a:ext cx="166687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H: entropy</a:t>
            </a:r>
          </a:p>
        </p:txBody>
      </p:sp>
      <p:sp>
        <p:nvSpPr>
          <p:cNvPr id="16" name="텍스트 상자 11">
            <a:extLst>
              <a:ext uri="{FF2B5EF4-FFF2-40B4-BE49-F238E27FC236}">
                <a16:creationId xmlns:a16="http://schemas.microsoft.com/office/drawing/2014/main" id="{BEA0F773-D90C-4B8D-A40A-8FE92A48ED35}"/>
              </a:ext>
            </a:extLst>
          </p:cNvPr>
          <p:cNvSpPr txBox="1"/>
          <p:nvPr/>
        </p:nvSpPr>
        <p:spPr>
          <a:xfrm>
            <a:off x="702469" y="4467225"/>
            <a:ext cx="191738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Property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D3961E-C6E9-4FEA-B377-F4843A177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678" y="5529262"/>
            <a:ext cx="1895475" cy="466725"/>
          </a:xfrm>
          <a:prstGeom prst="rect">
            <a:avLst/>
          </a:prstGeom>
        </p:spPr>
      </p:pic>
      <p:sp>
        <p:nvSpPr>
          <p:cNvPr id="17" name="텍스트 상자 11">
            <a:extLst>
              <a:ext uri="{FF2B5EF4-FFF2-40B4-BE49-F238E27FC236}">
                <a16:creationId xmlns:a16="http://schemas.microsoft.com/office/drawing/2014/main" id="{CFF91F3A-3BE5-4D28-920D-82AFF4CE98CA}"/>
              </a:ext>
            </a:extLst>
          </p:cNvPr>
          <p:cNvSpPr txBox="1"/>
          <p:nvPr/>
        </p:nvSpPr>
        <p:spPr>
          <a:xfrm>
            <a:off x="2646678" y="4930795"/>
            <a:ext cx="77724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KL divergence is always non-negative</a:t>
            </a:r>
          </a:p>
        </p:txBody>
      </p:sp>
      <p:sp>
        <p:nvSpPr>
          <p:cNvPr id="18" name="텍스트 상자 11">
            <a:extLst>
              <a:ext uri="{FF2B5EF4-FFF2-40B4-BE49-F238E27FC236}">
                <a16:creationId xmlns:a16="http://schemas.microsoft.com/office/drawing/2014/main" id="{8D7AF9D4-1BFF-48EB-BE72-F5B1B908F738}"/>
              </a:ext>
            </a:extLst>
          </p:cNvPr>
          <p:cNvSpPr txBox="1"/>
          <p:nvPr/>
        </p:nvSpPr>
        <p:spPr>
          <a:xfrm>
            <a:off x="2646678" y="6213455"/>
            <a:ext cx="77724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=0 if and only if P=Q</a:t>
            </a:r>
          </a:p>
        </p:txBody>
      </p:sp>
    </p:spTree>
    <p:extLst>
      <p:ext uri="{BB962C8B-B14F-4D97-AF65-F5344CB8AC3E}">
        <p14:creationId xmlns:p14="http://schemas.microsoft.com/office/powerpoint/2010/main" val="25731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타원 84">
            <a:extLst>
              <a:ext uri="{FF2B5EF4-FFF2-40B4-BE49-F238E27FC236}">
                <a16:creationId xmlns:a16="http://schemas.microsoft.com/office/drawing/2014/main" id="{2206FF50-C0A1-4031-92CD-41C7AB852587}"/>
              </a:ext>
            </a:extLst>
          </p:cNvPr>
          <p:cNvSpPr/>
          <p:nvPr/>
        </p:nvSpPr>
        <p:spPr>
          <a:xfrm>
            <a:off x="9603444" y="3027615"/>
            <a:ext cx="1858270" cy="1945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83C7F4B-D374-4C3D-AEE8-D4CBC036A99E}"/>
              </a:ext>
            </a:extLst>
          </p:cNvPr>
          <p:cNvSpPr/>
          <p:nvPr/>
        </p:nvSpPr>
        <p:spPr>
          <a:xfrm>
            <a:off x="7560469" y="3705502"/>
            <a:ext cx="1858270" cy="19453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Gen</a:t>
            </a:r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erative Model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5" name="텍스트 상자 5">
            <a:extLst>
              <a:ext uri="{FF2B5EF4-FFF2-40B4-BE49-F238E27FC236}">
                <a16:creationId xmlns:a16="http://schemas.microsoft.com/office/drawing/2014/main" id="{017740A0-AA1F-4975-B365-35956B8C5663}"/>
              </a:ext>
            </a:extLst>
          </p:cNvPr>
          <p:cNvSpPr txBox="1">
            <a:spLocks/>
          </p:cNvSpPr>
          <p:nvPr/>
        </p:nvSpPr>
        <p:spPr>
          <a:xfrm>
            <a:off x="2074069" y="19526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Discriminative model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0D4DA12B-D1A0-40F6-A38D-1FCCD8291E00}"/>
              </a:ext>
            </a:extLst>
          </p:cNvPr>
          <p:cNvSpPr txBox="1">
            <a:spLocks/>
          </p:cNvSpPr>
          <p:nvPr/>
        </p:nvSpPr>
        <p:spPr>
          <a:xfrm>
            <a:off x="7789069" y="19526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Generative model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B5C0FF-08AA-4703-AE54-8ACC3E38B002}"/>
              </a:ext>
            </a:extLst>
          </p:cNvPr>
          <p:cNvCxnSpPr/>
          <p:nvPr/>
        </p:nvCxnSpPr>
        <p:spPr>
          <a:xfrm>
            <a:off x="6493669" y="2714625"/>
            <a:ext cx="0" cy="32766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4E4A20-D478-49EA-835A-AC49C9699F43}"/>
              </a:ext>
            </a:extLst>
          </p:cNvPr>
          <p:cNvGrpSpPr/>
          <p:nvPr/>
        </p:nvGrpSpPr>
        <p:grpSpPr>
          <a:xfrm>
            <a:off x="1699860" y="4048527"/>
            <a:ext cx="1329531" cy="1325409"/>
            <a:chOff x="1845469" y="3268464"/>
            <a:chExt cx="1329531" cy="132540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BF4DE88-65AF-45BA-97C8-BD882C2B63EC}"/>
                </a:ext>
              </a:extLst>
            </p:cNvPr>
            <p:cNvSpPr/>
            <p:nvPr/>
          </p:nvSpPr>
          <p:spPr>
            <a:xfrm>
              <a:off x="2057004" y="3483873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C36CEBF-2D77-47EB-9EE7-78A0E6AADD65}"/>
                </a:ext>
              </a:extLst>
            </p:cNvPr>
            <p:cNvSpPr/>
            <p:nvPr/>
          </p:nvSpPr>
          <p:spPr>
            <a:xfrm>
              <a:off x="2455069" y="3316978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00D3A46-0E81-42A0-87EE-CABA39F11872}"/>
                </a:ext>
              </a:extLst>
            </p:cNvPr>
            <p:cNvSpPr/>
            <p:nvPr/>
          </p:nvSpPr>
          <p:spPr>
            <a:xfrm>
              <a:off x="2361803" y="4006377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7BA1EE-1E34-4535-9FEF-6189F1CC078E}"/>
                </a:ext>
              </a:extLst>
            </p:cNvPr>
            <p:cNvSpPr/>
            <p:nvPr/>
          </p:nvSpPr>
          <p:spPr>
            <a:xfrm>
              <a:off x="2988469" y="3819846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1987582-45E6-4692-A00E-8FF5A0D81DC7}"/>
                </a:ext>
              </a:extLst>
            </p:cNvPr>
            <p:cNvSpPr/>
            <p:nvPr/>
          </p:nvSpPr>
          <p:spPr>
            <a:xfrm>
              <a:off x="1975723" y="4354317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2DD1CCC-70BA-48D1-BA82-0451F435A94E}"/>
                </a:ext>
              </a:extLst>
            </p:cNvPr>
            <p:cNvSpPr/>
            <p:nvPr/>
          </p:nvSpPr>
          <p:spPr>
            <a:xfrm>
              <a:off x="2548334" y="369101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4205D05-F097-4CE7-A0E0-C8427E653FC5}"/>
                </a:ext>
              </a:extLst>
            </p:cNvPr>
            <p:cNvSpPr/>
            <p:nvPr/>
          </p:nvSpPr>
          <p:spPr>
            <a:xfrm>
              <a:off x="2885042" y="4308528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3D44889-E37E-4184-9E28-3B6866621F85}"/>
                </a:ext>
              </a:extLst>
            </p:cNvPr>
            <p:cNvSpPr/>
            <p:nvPr/>
          </p:nvSpPr>
          <p:spPr>
            <a:xfrm>
              <a:off x="1845469" y="396298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6827745-EEA3-4AD5-96C6-DA1C695332F6}"/>
                </a:ext>
              </a:extLst>
            </p:cNvPr>
            <p:cNvSpPr/>
            <p:nvPr/>
          </p:nvSpPr>
          <p:spPr>
            <a:xfrm>
              <a:off x="2895203" y="326846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712ED1-8498-48A3-90A1-E281627A6009}"/>
                </a:ext>
              </a:extLst>
            </p:cNvPr>
            <p:cNvSpPr/>
            <p:nvPr/>
          </p:nvSpPr>
          <p:spPr>
            <a:xfrm>
              <a:off x="2337116" y="4407342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5769BBA-32C1-4698-A9CD-6328B509757B}"/>
              </a:ext>
            </a:extLst>
          </p:cNvPr>
          <p:cNvGrpSpPr/>
          <p:nvPr/>
        </p:nvGrpSpPr>
        <p:grpSpPr>
          <a:xfrm>
            <a:off x="3784178" y="3255073"/>
            <a:ext cx="1314968" cy="1456159"/>
            <a:chOff x="4334588" y="3060996"/>
            <a:chExt cx="1314968" cy="1456159"/>
          </a:xfrm>
          <a:solidFill>
            <a:schemeClr val="accent2"/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CAF8510-BE62-45AC-A021-B99411C1BB32}"/>
                </a:ext>
              </a:extLst>
            </p:cNvPr>
            <p:cNvSpPr/>
            <p:nvPr/>
          </p:nvSpPr>
          <p:spPr>
            <a:xfrm>
              <a:off x="4459151" y="3264679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70EB012-7282-424C-AB6B-909E14FC92CA}"/>
                </a:ext>
              </a:extLst>
            </p:cNvPr>
            <p:cNvSpPr/>
            <p:nvPr/>
          </p:nvSpPr>
          <p:spPr>
            <a:xfrm>
              <a:off x="4916593" y="3060996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F43B274-CEEE-4B69-ADF9-EBB35BE951F4}"/>
                </a:ext>
              </a:extLst>
            </p:cNvPr>
            <p:cNvSpPr/>
            <p:nvPr/>
          </p:nvSpPr>
          <p:spPr>
            <a:xfrm>
              <a:off x="4729345" y="351142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D3260AD-2F62-4BD9-91FC-EB57C7736D63}"/>
                </a:ext>
              </a:extLst>
            </p:cNvPr>
            <p:cNvSpPr/>
            <p:nvPr/>
          </p:nvSpPr>
          <p:spPr>
            <a:xfrm>
              <a:off x="5274469" y="369142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4AC8C62-A365-4D9F-BFF3-1ABF68133E3D}"/>
                </a:ext>
              </a:extLst>
            </p:cNvPr>
            <p:cNvSpPr/>
            <p:nvPr/>
          </p:nvSpPr>
          <p:spPr>
            <a:xfrm>
              <a:off x="5469556" y="405469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949E5B5-5083-42C9-8336-EB47EF94162F}"/>
                </a:ext>
              </a:extLst>
            </p:cNvPr>
            <p:cNvSpPr/>
            <p:nvPr/>
          </p:nvSpPr>
          <p:spPr>
            <a:xfrm>
              <a:off x="4334588" y="3794616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E12BEC8-0A19-4B79-B24E-6D1DF07B5BA4}"/>
                </a:ext>
              </a:extLst>
            </p:cNvPr>
            <p:cNvSpPr/>
            <p:nvPr/>
          </p:nvSpPr>
          <p:spPr>
            <a:xfrm>
              <a:off x="4844547" y="402300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E7FA1FE-AFDB-4F88-9EEF-401622F2B23A}"/>
                </a:ext>
              </a:extLst>
            </p:cNvPr>
            <p:cNvSpPr/>
            <p:nvPr/>
          </p:nvSpPr>
          <p:spPr>
            <a:xfrm>
              <a:off x="5165396" y="433715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6AB2271-1AB9-4BCF-984C-D4B667D67291}"/>
                </a:ext>
              </a:extLst>
            </p:cNvPr>
            <p:cNvSpPr/>
            <p:nvPr/>
          </p:nvSpPr>
          <p:spPr>
            <a:xfrm>
              <a:off x="4532062" y="433715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82D0EF0-7A89-4FE0-80C1-129381D6CDC6}"/>
                </a:ext>
              </a:extLst>
            </p:cNvPr>
            <p:cNvSpPr/>
            <p:nvPr/>
          </p:nvSpPr>
          <p:spPr>
            <a:xfrm>
              <a:off x="5205631" y="3276973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62B7E9A-5AA5-480D-A2B9-B46D8419D2BA}"/>
              </a:ext>
            </a:extLst>
          </p:cNvPr>
          <p:cNvCxnSpPr/>
          <p:nvPr/>
        </p:nvCxnSpPr>
        <p:spPr>
          <a:xfrm>
            <a:off x="3109939" y="3143306"/>
            <a:ext cx="643309" cy="2507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D2B03F0-7025-402B-917B-618155C23C56}"/>
              </a:ext>
            </a:extLst>
          </p:cNvPr>
          <p:cNvGrpSpPr/>
          <p:nvPr/>
        </p:nvGrpSpPr>
        <p:grpSpPr>
          <a:xfrm>
            <a:off x="7789069" y="4048527"/>
            <a:ext cx="1329531" cy="1325409"/>
            <a:chOff x="1845469" y="3268464"/>
            <a:chExt cx="1329531" cy="1325409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296AAD8-997E-482C-8673-69F3782F0550}"/>
                </a:ext>
              </a:extLst>
            </p:cNvPr>
            <p:cNvSpPr/>
            <p:nvPr/>
          </p:nvSpPr>
          <p:spPr>
            <a:xfrm>
              <a:off x="2057004" y="3483873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7065F80-00AE-4106-8E6D-0A277ADD22EB}"/>
                </a:ext>
              </a:extLst>
            </p:cNvPr>
            <p:cNvSpPr/>
            <p:nvPr/>
          </p:nvSpPr>
          <p:spPr>
            <a:xfrm>
              <a:off x="2455069" y="3316978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8199400-E82F-4CCD-A71D-C36D006463BE}"/>
                </a:ext>
              </a:extLst>
            </p:cNvPr>
            <p:cNvSpPr/>
            <p:nvPr/>
          </p:nvSpPr>
          <p:spPr>
            <a:xfrm>
              <a:off x="2361803" y="4006377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3AD8205-AE81-44EA-BF4B-A7D4043D7CE1}"/>
                </a:ext>
              </a:extLst>
            </p:cNvPr>
            <p:cNvSpPr/>
            <p:nvPr/>
          </p:nvSpPr>
          <p:spPr>
            <a:xfrm>
              <a:off x="2988469" y="3819846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BDFEE91-651F-4516-BF28-FEC3BA1DD46E}"/>
                </a:ext>
              </a:extLst>
            </p:cNvPr>
            <p:cNvSpPr/>
            <p:nvPr/>
          </p:nvSpPr>
          <p:spPr>
            <a:xfrm>
              <a:off x="1975723" y="4354317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2A79D2B-601D-4A33-8F80-4944B40F12EB}"/>
                </a:ext>
              </a:extLst>
            </p:cNvPr>
            <p:cNvSpPr/>
            <p:nvPr/>
          </p:nvSpPr>
          <p:spPr>
            <a:xfrm>
              <a:off x="2548334" y="369101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E484542-92BA-48A8-BBC4-61A4B389E2F1}"/>
                </a:ext>
              </a:extLst>
            </p:cNvPr>
            <p:cNvSpPr/>
            <p:nvPr/>
          </p:nvSpPr>
          <p:spPr>
            <a:xfrm>
              <a:off x="2885042" y="4308528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3CD82F0-F9DC-4136-8D48-F5FEACE82B0F}"/>
                </a:ext>
              </a:extLst>
            </p:cNvPr>
            <p:cNvSpPr/>
            <p:nvPr/>
          </p:nvSpPr>
          <p:spPr>
            <a:xfrm>
              <a:off x="1845469" y="396298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5527072-209D-42F4-A785-E332AFC8EC13}"/>
                </a:ext>
              </a:extLst>
            </p:cNvPr>
            <p:cNvSpPr/>
            <p:nvPr/>
          </p:nvSpPr>
          <p:spPr>
            <a:xfrm>
              <a:off x="2895203" y="326846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FCAF8B6-77F3-47ED-9FD5-A77B3C2F653F}"/>
                </a:ext>
              </a:extLst>
            </p:cNvPr>
            <p:cNvSpPr/>
            <p:nvPr/>
          </p:nvSpPr>
          <p:spPr>
            <a:xfrm>
              <a:off x="2337116" y="4407342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05B4B35-8925-49CB-9424-FBA0E9CD1919}"/>
              </a:ext>
            </a:extLst>
          </p:cNvPr>
          <p:cNvGrpSpPr/>
          <p:nvPr/>
        </p:nvGrpSpPr>
        <p:grpSpPr>
          <a:xfrm>
            <a:off x="9873387" y="3255073"/>
            <a:ext cx="1314968" cy="1456159"/>
            <a:chOff x="4334588" y="3060996"/>
            <a:chExt cx="1314968" cy="1456159"/>
          </a:xfrm>
          <a:solidFill>
            <a:schemeClr val="accent2"/>
          </a:solidFill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C230D3CD-BC0B-419E-B4AE-5F385DDE0A12}"/>
                </a:ext>
              </a:extLst>
            </p:cNvPr>
            <p:cNvSpPr/>
            <p:nvPr/>
          </p:nvSpPr>
          <p:spPr>
            <a:xfrm>
              <a:off x="4459151" y="3264679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188C6457-C903-49DA-94A7-726CEB90371A}"/>
                </a:ext>
              </a:extLst>
            </p:cNvPr>
            <p:cNvSpPr/>
            <p:nvPr/>
          </p:nvSpPr>
          <p:spPr>
            <a:xfrm>
              <a:off x="4916593" y="3060996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FFD14F50-4AD0-45E2-B985-588D169A2209}"/>
                </a:ext>
              </a:extLst>
            </p:cNvPr>
            <p:cNvSpPr/>
            <p:nvPr/>
          </p:nvSpPr>
          <p:spPr>
            <a:xfrm>
              <a:off x="4729345" y="351142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5D9A46B6-A57D-479B-AA38-CE42BE07D28F}"/>
                </a:ext>
              </a:extLst>
            </p:cNvPr>
            <p:cNvSpPr/>
            <p:nvPr/>
          </p:nvSpPr>
          <p:spPr>
            <a:xfrm>
              <a:off x="5274469" y="369142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DAA68CE-D5D4-4619-AFF8-EC76BF13BCD2}"/>
                </a:ext>
              </a:extLst>
            </p:cNvPr>
            <p:cNvSpPr/>
            <p:nvPr/>
          </p:nvSpPr>
          <p:spPr>
            <a:xfrm>
              <a:off x="5469556" y="405469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0DBE38DA-2A40-4F04-B8E4-0DA799377AA4}"/>
                </a:ext>
              </a:extLst>
            </p:cNvPr>
            <p:cNvSpPr/>
            <p:nvPr/>
          </p:nvSpPr>
          <p:spPr>
            <a:xfrm>
              <a:off x="4334588" y="3794616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428F57D-4CAB-4575-8CEF-10C5E090E46B}"/>
                </a:ext>
              </a:extLst>
            </p:cNvPr>
            <p:cNvSpPr/>
            <p:nvPr/>
          </p:nvSpPr>
          <p:spPr>
            <a:xfrm>
              <a:off x="4844547" y="402300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B401AC47-DB35-418A-BACA-54002D97CB03}"/>
                </a:ext>
              </a:extLst>
            </p:cNvPr>
            <p:cNvSpPr/>
            <p:nvPr/>
          </p:nvSpPr>
          <p:spPr>
            <a:xfrm>
              <a:off x="5165396" y="433715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0830602-F16A-4141-91BD-6C3739BE8071}"/>
                </a:ext>
              </a:extLst>
            </p:cNvPr>
            <p:cNvSpPr/>
            <p:nvPr/>
          </p:nvSpPr>
          <p:spPr>
            <a:xfrm>
              <a:off x="4532062" y="433715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15013847-50AC-4708-96D0-61CE10AA5E7F}"/>
                </a:ext>
              </a:extLst>
            </p:cNvPr>
            <p:cNvSpPr/>
            <p:nvPr/>
          </p:nvSpPr>
          <p:spPr>
            <a:xfrm>
              <a:off x="5205631" y="3276973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4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Generative model: Maximum Likelihood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6" name="텍스트 상자 11"/>
          <p:cNvSpPr txBox="1"/>
          <p:nvPr/>
        </p:nvSpPr>
        <p:spPr>
          <a:xfrm>
            <a:off x="443438" y="1190625"/>
            <a:ext cx="132588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𝒙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주어졌을 때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이를 잘 설명하는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parameter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𝜃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혹은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latent variable 𝓏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찾는 것이 목적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84" y="1914604"/>
            <a:ext cx="7444455" cy="4945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1"/>
              <p:cNvSpPr txBox="1"/>
              <p:nvPr/>
            </p:nvSpPr>
            <p:spPr>
              <a:xfrm>
                <a:off x="914384" y="3819604"/>
                <a:ext cx="1752600" cy="46859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𝑚𝑜𝑑𝑒𝑙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;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𝜃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5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84" y="3819604"/>
                <a:ext cx="1752600" cy="468590"/>
              </a:xfrm>
              <a:prstGeom prst="rect">
                <a:avLst/>
              </a:prstGeom>
              <a:blipFill rotWithShape="0">
                <a:blip r:embed="rId4"/>
                <a:stretch>
                  <a:fillRect l="-1045" r="-453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0F76D70-034C-47D7-A285-675B49E4B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069" y="3793490"/>
            <a:ext cx="2327978" cy="23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Generative model: Maximum Likelihood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상자 11"/>
              <p:cNvSpPr txBox="1"/>
              <p:nvPr/>
            </p:nvSpPr>
            <p:spPr>
              <a:xfrm>
                <a:off x="854869" y="1494583"/>
                <a:ext cx="5105400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We want to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dPr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𝑧</m:t>
                        </m:r>
                      </m:e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w.r.t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𝜃</m:t>
                    </m:r>
                  </m:oMath>
                </a14:m>
                <a:endParaRPr kumimoji="1" lang="en-US" altLang="ko-KR" sz="2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6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9" y="1494583"/>
                <a:ext cx="5105400" cy="461665"/>
              </a:xfrm>
              <a:prstGeom prst="rect">
                <a:avLst/>
              </a:prstGeom>
              <a:blipFill>
                <a:blip r:embed="rId3"/>
                <a:stretch>
                  <a:fillRect l="-1790" t="-9211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텍스트 상자 11">
            <a:extLst>
              <a:ext uri="{FF2B5EF4-FFF2-40B4-BE49-F238E27FC236}">
                <a16:creationId xmlns:a16="http://schemas.microsoft.com/office/drawing/2014/main" id="{99DAD603-2EE0-456F-8A54-78290020FCD3}"/>
              </a:ext>
            </a:extLst>
          </p:cNvPr>
          <p:cNvSpPr txBox="1"/>
          <p:nvPr/>
        </p:nvSpPr>
        <p:spPr>
          <a:xfrm>
            <a:off x="1201738" y="3476625"/>
            <a:ext cx="548640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Variational Inference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General family of methods for approximating complicated densities by a simpler lass of densities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669" y="1993713"/>
            <a:ext cx="3790379" cy="418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상자 11">
                <a:extLst>
                  <a:ext uri="{FF2B5EF4-FFF2-40B4-BE49-F238E27FC236}">
                    <a16:creationId xmlns:a16="http://schemas.microsoft.com/office/drawing/2014/main" id="{67B8864B-68DB-49B1-8830-8E371099747E}"/>
                  </a:ext>
                </a:extLst>
              </p:cNvPr>
              <p:cNvSpPr txBox="1"/>
              <p:nvPr/>
            </p:nvSpPr>
            <p:spPr>
              <a:xfrm>
                <a:off x="2554288" y="4899796"/>
                <a:ext cx="2781300" cy="49455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 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|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" name="텍스트 상자 11">
                <a:extLst>
                  <a:ext uri="{FF2B5EF4-FFF2-40B4-BE49-F238E27FC236}">
                    <a16:creationId xmlns:a16="http://schemas.microsoft.com/office/drawing/2014/main" id="{67B8864B-68DB-49B1-8830-8E371099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288" y="4899796"/>
                <a:ext cx="2781300" cy="494559"/>
              </a:xfrm>
              <a:prstGeom prst="rect">
                <a:avLst/>
              </a:prstGeom>
              <a:blipFill>
                <a:blip r:embed="rId5"/>
                <a:stretch>
                  <a:fillRect r="-1096"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7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The Variational Bound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D33B5E-CF00-4D0A-A29B-1DEC0AF3E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9" y="1038225"/>
            <a:ext cx="8201025" cy="5953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FF1D8B-3922-4135-98DE-17C300C88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669" y="2638425"/>
            <a:ext cx="35052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The Variational Bound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78BB0F-65BC-4355-8A70-B552860DB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0725" y="1038225"/>
            <a:ext cx="9005888" cy="3678963"/>
          </a:xfrm>
          <a:prstGeom prst="rect">
            <a:avLst/>
          </a:prstGeom>
        </p:spPr>
      </p:pic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F64C1FE9-66BA-434F-A4D3-702A92B330EB}"/>
              </a:ext>
            </a:extLst>
          </p:cNvPr>
          <p:cNvSpPr txBox="1">
            <a:spLocks/>
          </p:cNvSpPr>
          <p:nvPr/>
        </p:nvSpPr>
        <p:spPr>
          <a:xfrm>
            <a:off x="1159669" y="4854701"/>
            <a:ext cx="629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Stochastic Gradient Variational Bayes (SGVB)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9012E5-3E99-4E58-B294-BAEFB4FB3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6469" y="5431155"/>
            <a:ext cx="6184988" cy="1322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EA8A3-2B2C-4A40-A479-7F216B79B90F}"/>
              </a:ext>
            </a:extLst>
          </p:cNvPr>
          <p:cNvSpPr txBox="1"/>
          <p:nvPr/>
        </p:nvSpPr>
        <p:spPr>
          <a:xfrm>
            <a:off x="9313069" y="5991225"/>
            <a:ext cx="22060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L: number of samples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3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Analytic Solution of D</a:t>
            </a:r>
            <a:r>
              <a:rPr kumimoji="1" lang="en-US" altLang="ko-KR" sz="2400" baseline="-250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KL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31E14-4884-4D2D-AB06-9EB784EFA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669" y="1266825"/>
            <a:ext cx="6729413" cy="31849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CA2BEB-DA44-40B9-A4DA-400A8DB34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3069" y="3933825"/>
            <a:ext cx="5700713" cy="26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8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32706</TotalTime>
  <Words>345</Words>
  <Application>Microsoft Office PowerPoint</Application>
  <PresentationFormat>사용자 지정</PresentationFormat>
  <Paragraphs>75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Malgun Gothic Semilight</vt:lpstr>
      <vt:lpstr>맑은 고딕</vt:lpstr>
      <vt:lpstr>배달의민족 주아</vt:lpstr>
      <vt:lpstr>Arial</vt:lpstr>
      <vt:lpstr>Calibri</vt:lpstr>
      <vt:lpstr>Cambria Math</vt:lpstr>
      <vt:lpstr>Mangal</vt:lpstr>
      <vt:lpstr>Tahoma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DIP3E_Chapter03_Art.ppt [Compatibility Mode]</dc:title>
  <dc:creator>El-Sana</dc:creator>
  <cp:lastModifiedBy>석정 송</cp:lastModifiedBy>
  <cp:revision>608</cp:revision>
  <cp:lastPrinted>2018-07-24T01:31:54Z</cp:lastPrinted>
  <dcterms:created xsi:type="dcterms:W3CDTF">2017-04-06T11:00:31Z</dcterms:created>
  <dcterms:modified xsi:type="dcterms:W3CDTF">2018-08-09T06:15:57Z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2017-04-06T00:00:00Z</vt:filetime>
  </property>
</Properties>
</file>